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9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0.xml" ContentType="application/vnd.openxmlformats-officedocument.presentationml.tags+xml"/>
  <Override PartName="/ppt/notesSlides/notesSlide36.xml" ContentType="application/vnd.openxmlformats-officedocument.presentationml.notesSlide+xml"/>
  <Override PartName="/ppt/tags/tag11.xml" ContentType="application/vnd.openxmlformats-officedocument.presentationml.tags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4032" r:id="rId2"/>
  </p:sldMasterIdLst>
  <p:notesMasterIdLst>
    <p:notesMasterId r:id="rId44"/>
  </p:notesMasterIdLst>
  <p:sldIdLst>
    <p:sldId id="322" r:id="rId3"/>
    <p:sldId id="876" r:id="rId4"/>
    <p:sldId id="860" r:id="rId5"/>
    <p:sldId id="305" r:id="rId6"/>
    <p:sldId id="759" r:id="rId7"/>
    <p:sldId id="1054" r:id="rId8"/>
    <p:sldId id="1055" r:id="rId9"/>
    <p:sldId id="1056" r:id="rId10"/>
    <p:sldId id="1057" r:id="rId11"/>
    <p:sldId id="1058" r:id="rId12"/>
    <p:sldId id="1059" r:id="rId13"/>
    <p:sldId id="1060" r:id="rId14"/>
    <p:sldId id="1061" r:id="rId15"/>
    <p:sldId id="1062" r:id="rId16"/>
    <p:sldId id="1063" r:id="rId17"/>
    <p:sldId id="1064" r:id="rId18"/>
    <p:sldId id="1065" r:id="rId19"/>
    <p:sldId id="1066" r:id="rId20"/>
    <p:sldId id="1067" r:id="rId21"/>
    <p:sldId id="1068" r:id="rId22"/>
    <p:sldId id="1071" r:id="rId23"/>
    <p:sldId id="1072" r:id="rId24"/>
    <p:sldId id="1073" r:id="rId25"/>
    <p:sldId id="1074" r:id="rId26"/>
    <p:sldId id="1077" r:id="rId27"/>
    <p:sldId id="1078" r:id="rId28"/>
    <p:sldId id="1079" r:id="rId29"/>
    <p:sldId id="1080" r:id="rId30"/>
    <p:sldId id="1081" r:id="rId31"/>
    <p:sldId id="1082" r:id="rId32"/>
    <p:sldId id="1083" r:id="rId33"/>
    <p:sldId id="1084" r:id="rId34"/>
    <p:sldId id="1085" r:id="rId35"/>
    <p:sldId id="1086" r:id="rId36"/>
    <p:sldId id="1087" r:id="rId37"/>
    <p:sldId id="1088" r:id="rId38"/>
    <p:sldId id="1093" r:id="rId39"/>
    <p:sldId id="309" r:id="rId40"/>
    <p:sldId id="308" r:id="rId41"/>
    <p:sldId id="310" r:id="rId42"/>
    <p:sldId id="291" r:id="rId43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E8FB"/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77285" autoAdjust="0"/>
  </p:normalViewPr>
  <p:slideViewPr>
    <p:cSldViewPr snapToGrid="0" showGuides="1">
      <p:cViewPr varScale="1">
        <p:scale>
          <a:sx n="69" d="100"/>
          <a:sy n="69" d="100"/>
        </p:scale>
        <p:origin x="1356" y="3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Introduction to Networks v</a:t>
            </a:r>
            <a:r>
              <a:rPr lang="en-US" b="0" dirty="0"/>
              <a:t>7.0 (ITN)</a:t>
            </a:r>
          </a:p>
          <a:p>
            <a:r>
              <a:rPr lang="en-US" dirty="0"/>
              <a:t>Module 4: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4.2.3 –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9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4.2.4 – Signaling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1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4.2.5 –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62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4.2.6 – Bandwidth Terminology</a:t>
            </a:r>
          </a:p>
          <a:p>
            <a:r>
              <a:rPr lang="en-US" dirty="0"/>
              <a:t>4.2.7 Check Your Understanding – Physical Layer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4.3 - Copper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55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4.3.1 – Characteristics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70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4.3.2 – Types of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02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4.3.3 – Unshielded Twisted Pair (UTP)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82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4.3.4 – Shielded Twisted Pair (STP)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97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4.3 – Copper Cabling</a:t>
            </a:r>
          </a:p>
          <a:p>
            <a:r>
              <a:rPr lang="en-US" dirty="0"/>
              <a:t>4.3.5 – Coaxial Cable</a:t>
            </a:r>
          </a:p>
          <a:p>
            <a:r>
              <a:rPr lang="en-US" dirty="0"/>
              <a:t>4.3.6 Check Your Understanding – Copper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3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GB" dirty="0"/>
              <a:t>4- Physical Layer</a:t>
            </a:r>
          </a:p>
          <a:p>
            <a:pPr>
              <a:buFontTx/>
              <a:buNone/>
            </a:pPr>
            <a:r>
              <a:rPr lang="en-GB" dirty="0"/>
              <a:t>4.0.2- What will I learn to do in this Module.</a:t>
            </a:r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4 -Physical Layer</a:t>
            </a:r>
          </a:p>
          <a:p>
            <a:r>
              <a:rPr lang="en-US" dirty="0"/>
              <a:t>4.4 - UTP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19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4.4.1 – Properties of UTP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7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4.4.2 -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31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4.4.2 – UTP Cabling Standards and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36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4.4 – UTP Cabling</a:t>
            </a:r>
          </a:p>
          <a:p>
            <a:r>
              <a:rPr lang="en-US" dirty="0"/>
              <a:t>4.4.3 – Straight-through and Crossover UTP Cables</a:t>
            </a:r>
          </a:p>
          <a:p>
            <a:r>
              <a:rPr lang="en-US" dirty="0"/>
              <a:t>4.4.4 – Activity – Cable Pinouts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74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 Physical Layer</a:t>
            </a:r>
          </a:p>
          <a:p>
            <a:r>
              <a:rPr lang="en-US" dirty="0"/>
              <a:t>4.5 - Fiber-Optic Cabling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60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4.5.1 – Properties of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9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4.5.2 – Types of Fiber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84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4.5.3 – Fiber-Optic Cabling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8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4.5.4 – Fiber-Optic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4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1018C-6CAF-B84E-B92C-ECB119457FB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514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4.5.5  - Fiber Patch 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00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4.5 – Fiber-Optic Cabling</a:t>
            </a:r>
          </a:p>
          <a:p>
            <a:r>
              <a:rPr lang="en-US" dirty="0"/>
              <a:t>4.5.6 – Fiber versus Copper</a:t>
            </a:r>
          </a:p>
          <a:p>
            <a:r>
              <a:rPr lang="en-US" dirty="0"/>
              <a:t>4.5.7 – Check Your Understanding – Fiber-Optic Cabling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723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4.6 - Wireless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07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4.6.1 – Properties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70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4.6.2 - Types of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34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4.6 – Wireless Media</a:t>
            </a:r>
          </a:p>
          <a:p>
            <a:r>
              <a:rPr lang="en-US" dirty="0"/>
              <a:t>4.6.3 – Wireless LAN</a:t>
            </a:r>
          </a:p>
          <a:p>
            <a:r>
              <a:rPr lang="en-US" dirty="0"/>
              <a:t>4.6.4 – Check Your Understanding – Wireless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93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4-Physical Layer</a:t>
            </a:r>
          </a:p>
          <a:p>
            <a:r>
              <a:rPr lang="en-US" dirty="0"/>
              <a:t>4.8 - Summary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96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 Physical Layer</a:t>
            </a:r>
          </a:p>
          <a:p>
            <a:r>
              <a:rPr lang="en-US" dirty="0"/>
              <a:t>4.1- Purpose of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4.1.1 – The Physical Connection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4.1 – Purpose of the Physical Layer</a:t>
            </a:r>
          </a:p>
          <a:p>
            <a:r>
              <a:rPr lang="en-US" dirty="0"/>
              <a:t>4.1.2 – The Physical Layer</a:t>
            </a:r>
          </a:p>
          <a:p>
            <a:r>
              <a:rPr lang="en-US" dirty="0"/>
              <a:t>4.1.3 – Check Your Understanding – Purpose of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3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4 - Physical Layer</a:t>
            </a:r>
          </a:p>
          <a:p>
            <a:r>
              <a:rPr lang="en-US" dirty="0"/>
              <a:t>4.2 - Physical Layer Characteristics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4.2.1 – Physical Layer Standards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25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– Physical Layer</a:t>
            </a:r>
          </a:p>
          <a:p>
            <a:r>
              <a:rPr lang="en-US" dirty="0"/>
              <a:t>4.2 – Physical Layer Characteristics</a:t>
            </a:r>
          </a:p>
          <a:p>
            <a:r>
              <a:rPr lang="en-US" dirty="0"/>
              <a:t>4.2.2 – Physical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3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1650207"/>
            <a:ext cx="6754812" cy="1102519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2909888"/>
            <a:ext cx="5185325" cy="131445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49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50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65314"/>
            <a:ext cx="9144000" cy="496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95252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5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5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2764410"/>
            <a:ext cx="7365773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3861340"/>
            <a:ext cx="7365773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181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8337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75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95252"/>
            <a:ext cx="7011987" cy="1021556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192182"/>
            <a:ext cx="7011987" cy="112514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244" y="171808"/>
            <a:ext cx="94102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33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610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17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6555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294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1749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2778"/>
            <a:ext cx="4038600" cy="339447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2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59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151335"/>
            <a:ext cx="4275874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1631156"/>
            <a:ext cx="4275874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159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2494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9485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73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271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06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5169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685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7298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4160"/>
            <a:ext cx="9144000" cy="211812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3160336"/>
            <a:ext cx="8717438" cy="1468814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073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849086"/>
            <a:ext cx="8717438" cy="124097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2318658"/>
            <a:ext cx="4572000" cy="256024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195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946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54036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200150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2814638"/>
            <a:ext cx="1371601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4527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87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4381500" cy="3762277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466725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0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986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442558"/>
            <a:ext cx="1607553" cy="30421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272778"/>
            <a:ext cx="3581400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685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4049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" y="20284"/>
            <a:ext cx="732884" cy="73598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904974"/>
            <a:ext cx="3957754" cy="376227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2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929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3957754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05979"/>
            <a:ext cx="5315066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96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10287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0"/>
            <a:ext cx="1549952" cy="2177143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2275201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598714"/>
            <a:ext cx="1549952" cy="2487299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3207938"/>
            <a:ext cx="1549952" cy="1554561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04789"/>
            <a:ext cx="5111750" cy="4389835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03297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000" y="0"/>
            <a:ext cx="810000" cy="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9296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2808515"/>
            <a:ext cx="2205946" cy="1850571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05979"/>
            <a:ext cx="7843030" cy="85725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063228"/>
            <a:ext cx="8700972" cy="3394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457" y="20284"/>
            <a:ext cx="784359" cy="7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2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4876799"/>
            <a:ext cx="9144000" cy="2667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272778"/>
            <a:ext cx="8810625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05979"/>
            <a:ext cx="784303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8144693" y="4941278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29381" y="4941278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3360421" y="4929357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2692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  <p:sldLayoutId id="2147484050" r:id="rId18"/>
    <p:sldLayoutId id="2147484051" r:id="rId19"/>
    <p:sldLayoutId id="2147484052" r:id="rId20"/>
    <p:sldLayoutId id="2147484053" r:id="rId21"/>
    <p:sldLayoutId id="2147484054" r:id="rId22"/>
    <p:sldLayoutId id="2147484055" r:id="rId23"/>
    <p:sldLayoutId id="2147484056" r:id="rId24"/>
    <p:sldLayoutId id="2147484057" r:id="rId25"/>
    <p:sldLayoutId id="2147484058" r:id="rId26"/>
    <p:sldLayoutId id="2147484059" r:id="rId27"/>
    <p:sldLayoutId id="2147484060" r:id="rId28"/>
    <p:sldLayoutId id="2147484061" r:id="rId29"/>
    <p:sldLayoutId id="2147484062" r:id="rId30"/>
    <p:sldLayoutId id="2147484063" r:id="rId31"/>
    <p:sldLayoutId id="2147484064" r:id="rId32"/>
    <p:sldLayoutId id="2147484065" r:id="rId33"/>
    <p:sldLayoutId id="2147484066" r:id="rId34"/>
    <p:sldLayoutId id="2147484067" r:id="rId35"/>
    <p:sldLayoutId id="2147484068" r:id="rId36"/>
    <p:sldLayoutId id="2147484069" r:id="rId37"/>
    <p:sldLayoutId id="2147484070" r:id="rId38"/>
    <p:sldLayoutId id="2147484071" r:id="rId39"/>
    <p:sldLayoutId id="2147484072" r:id="rId40"/>
    <p:sldLayoutId id="2147484073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E5A64D6D-4F7B-C4E6-3DF0-51112DC6C859}"/>
              </a:ext>
            </a:extLst>
          </p:cNvPr>
          <p:cNvSpPr txBox="1">
            <a:spLocks/>
          </p:cNvSpPr>
          <p:nvPr/>
        </p:nvSpPr>
        <p:spPr bwMode="auto">
          <a:xfrm>
            <a:off x="1077686" y="3221497"/>
            <a:ext cx="6607629" cy="5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Montserrat" panose="00000500000000000000" pitchFamily="2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25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Physical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8EE8B-4479-DBB2-A043-0D0A551A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11" y="2207011"/>
            <a:ext cx="8043182" cy="533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Introduction to Networking </a:t>
            </a:r>
          </a:p>
          <a:p>
            <a:pPr marL="0" indent="0">
              <a:buNone/>
            </a:pPr>
            <a:r>
              <a:rPr lang="en-US" dirty="0"/>
              <a:t>CT043-3-1 &amp; Version VE1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905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44062"/>
            <a:ext cx="8280057" cy="3577672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Physical Layer Standards address three functional areas: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Physical Components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Encoding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Signaling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The Physical Components are the hardware devices, media, and other connectors that transmit the signals that represent the bits.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Hardware components like NICs, interfaces and connectors, cable materials, and cable designs are all specified in standards associated with the physical layer.</a:t>
            </a:r>
          </a:p>
        </p:txBody>
      </p:sp>
    </p:spTree>
    <p:extLst>
      <p:ext uri="{BB962C8B-B14F-4D97-AF65-F5344CB8AC3E}">
        <p14:creationId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Encoding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3656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Encoding converts the stream of bits into a format recognizable by the next device in the network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This ‘coding’ provides predictable patterns that can be recognized by the next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Examples of encoding methods include Manchester (shown in the figure), 4B/5B, and 8B/10B.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258416-999A-294E-8E65-12B100E4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2875" y="970634"/>
            <a:ext cx="4660900" cy="3441700"/>
          </a:xfrm>
        </p:spPr>
      </p:pic>
    </p:spTree>
    <p:extLst>
      <p:ext uri="{BB962C8B-B14F-4D97-AF65-F5344CB8AC3E}">
        <p14:creationId xmlns:p14="http://schemas.microsoft.com/office/powerpoint/2010/main" val="17347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Signaling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066800"/>
            <a:ext cx="40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signaling method is how the bit values, “1” and “0” are represented on the physical medium.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method of signaling will vary based on the type of medium being used.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69CFD5-4CF5-6F41-84C4-121383F6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8748" y="2847476"/>
            <a:ext cx="3072240" cy="108340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1482A-007E-BE46-BEAF-3DA2CB5B442B}"/>
              </a:ext>
            </a:extLst>
          </p:cNvPr>
          <p:cNvSpPr txBox="1"/>
          <p:nvPr/>
        </p:nvSpPr>
        <p:spPr>
          <a:xfrm>
            <a:off x="856964" y="3930885"/>
            <a:ext cx="2715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Electrical Signals Over Copper Cable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17B433-B0D6-D348-A6BA-E2DE3E28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700" y="131163"/>
            <a:ext cx="3575378" cy="975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BAD6EB-A82B-CC4A-B7B5-C06FE8DEA4F2}"/>
              </a:ext>
            </a:extLst>
          </p:cNvPr>
          <p:cNvSpPr txBox="1"/>
          <p:nvPr/>
        </p:nvSpPr>
        <p:spPr>
          <a:xfrm>
            <a:off x="5358354" y="1186674"/>
            <a:ext cx="264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Light Pulses Over Fiber-Optic Cable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B1E1AC-C55C-7B4C-80AC-FDBBEFFFC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44" y="1743204"/>
            <a:ext cx="3612070" cy="2719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305C5-A24C-804E-9F7C-9668430FDC07}"/>
              </a:ext>
            </a:extLst>
          </p:cNvPr>
          <p:cNvSpPr txBox="1"/>
          <p:nvPr/>
        </p:nvSpPr>
        <p:spPr>
          <a:xfrm>
            <a:off x="5578105" y="4380398"/>
            <a:ext cx="247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Microwave Signals Over Wireless</a:t>
            </a:r>
          </a:p>
        </p:txBody>
      </p:sp>
    </p:spTree>
    <p:extLst>
      <p:ext uri="{BB962C8B-B14F-4D97-AF65-F5344CB8AC3E}">
        <p14:creationId xmlns:p14="http://schemas.microsoft.com/office/powerpoint/2010/main" val="410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7A863-7491-0041-AF26-F779D70A7E36}"/>
              </a:ext>
            </a:extLst>
          </p:cNvPr>
          <p:cNvSpPr txBox="1"/>
          <p:nvPr/>
        </p:nvSpPr>
        <p:spPr>
          <a:xfrm>
            <a:off x="474662" y="890954"/>
            <a:ext cx="8094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Bandwidth is the capacity at which a medium can carry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Digital bandwidth measures the amount of data that can flow from one place to another in a given amount of time; how many bits can be transmitted in a second.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Physical media properties, current technologies, and the laws of physics play a role in determining available bandwidth.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BB6E86-62EB-2348-9F73-08093BAC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589601"/>
              </p:ext>
            </p:extLst>
          </p:nvPr>
        </p:nvGraphicFramePr>
        <p:xfrm>
          <a:off x="474662" y="2373510"/>
          <a:ext cx="82803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138">
                  <a:extLst>
                    <a:ext uri="{9D8B030D-6E8A-4147-A177-3AD203B41FA5}">
                      <a16:colId xmlns:a16="http://schemas.microsoft.com/office/drawing/2014/main" val="3729139006"/>
                    </a:ext>
                  </a:extLst>
                </a:gridCol>
                <a:gridCol w="1312985">
                  <a:extLst>
                    <a:ext uri="{9D8B030D-6E8A-4147-A177-3AD203B41FA5}">
                      <a16:colId xmlns:a16="http://schemas.microsoft.com/office/drawing/2014/main" val="2623022619"/>
                    </a:ext>
                  </a:extLst>
                </a:gridCol>
                <a:gridCol w="4851276">
                  <a:extLst>
                    <a:ext uri="{9D8B030D-6E8A-4147-A177-3AD203B41FA5}">
                      <a16:colId xmlns:a16="http://schemas.microsoft.com/office/drawing/2014/main" val="1988913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Unit of Bandwidth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67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bps = fundamental unit of bandwidth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Kilobits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Kbps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Kbps = 1,000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35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Megabits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Mbps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Mbps = 1,000,000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Gigabits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Gbps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Gbps – 1,000,000,000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10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Terabits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Tbps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1 Tbps = 1,000,000,000,000 bps = 10</a:t>
                      </a:r>
                      <a:r>
                        <a:rPr lang="en-US" baseline="30000" dirty="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 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454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Bandwidth Terminology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F841D-3C4C-0D41-9A8A-23EC2874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20615"/>
            <a:ext cx="8280057" cy="3601119"/>
          </a:xfrm>
        </p:spPr>
        <p:txBody>
          <a:bodyPr/>
          <a:lstStyle/>
          <a:p>
            <a:pPr marL="0" indent="0" algn="l"/>
            <a:r>
              <a:rPr lang="en-US" dirty="0">
                <a:solidFill>
                  <a:srgbClr val="000000"/>
                </a:solidFill>
              </a:rPr>
              <a:t>Latency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Amount of time, including delays, for data to travel from one given point to another</a:t>
            </a: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Throughput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measure of the transfer of bits across the media over a given period of time</a:t>
            </a:r>
          </a:p>
          <a:p>
            <a:pPr marL="0" indent="0" algn="l"/>
            <a:r>
              <a:rPr lang="en-US" dirty="0">
                <a:solidFill>
                  <a:srgbClr val="000000"/>
                </a:solidFill>
              </a:rPr>
              <a:t>Goodput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measure of usable data transferred over a given period of time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Goodput = Throughput - traffic overhead</a:t>
            </a:r>
          </a:p>
        </p:txBody>
      </p:sp>
    </p:spTree>
    <p:extLst>
      <p:ext uri="{BB962C8B-B14F-4D97-AF65-F5344CB8AC3E}">
        <p14:creationId xmlns:p14="http://schemas.microsoft.com/office/powerpoint/2010/main" val="14053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Copper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339101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Characteristics of Copper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8280057" cy="3505566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Copper cabling is the most common type of cabling used in networks today. It is inexpensive, easy to install, and has low resistance to electrical current flow.</a:t>
            </a: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Limitations: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Attenuation – the longer the electrical signals have to travel, the weaker they get. 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electrical signal is susceptible to interference from two sources, which can distort and corrupt the data signals (Electromagnetic Interference (EMI) and Radio Frequency Interference (RFI) and Crosstalk).</a:t>
            </a: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Mitigation: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Strict adherence to cable length limits will mitigate attenuation.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kinds of copper cable mitigate EMI and RFI by using metallic shielding and grounding.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kinds of copper cable mitigate crosstalk by twisting opposing circuit pair wires together.</a:t>
            </a:r>
          </a:p>
        </p:txBody>
      </p:sp>
    </p:spTree>
    <p:extLst>
      <p:ext uri="{BB962C8B-B14F-4D97-AF65-F5344CB8AC3E}">
        <p14:creationId xmlns:p14="http://schemas.microsoft.com/office/powerpoint/2010/main" val="3945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Types of Copper Cabling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78" y="647504"/>
            <a:ext cx="5404014" cy="39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Unshielded Twisted Pair (UTP)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4887179" y="731837"/>
            <a:ext cx="3940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UTP is the most common networking media.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Terminated with RJ-45 connectors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Interconnects hosts with intermediary network devices.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</a:rPr>
              <a:t>Key Characteristics of UTP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The outer jacket protects the copper wires from physical damage.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Twisted pairs protect the signal from interference.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Color-coded plastic insulation electrically isolates the wires from each other and identifies each pair.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31CAE-F2A8-9644-AE28-6D73094D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83715"/>
            <a:ext cx="4648200" cy="2273300"/>
          </a:xfrm>
        </p:spPr>
      </p:pic>
    </p:spTree>
    <p:extLst>
      <p:ext uri="{BB962C8B-B14F-4D97-AF65-F5344CB8AC3E}">
        <p14:creationId xmlns:p14="http://schemas.microsoft.com/office/powerpoint/2010/main" val="17758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Shielded Twisted Pair (STP)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5004411" y="309592"/>
            <a:ext cx="39402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Better noise protection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More expensive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Harder to install than UTP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Terminated with RJ-45 connectors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Interconnects hosts with intermediary network devices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algn="just"/>
            <a:r>
              <a:rPr lang="en-US" sz="1600" dirty="0">
                <a:solidFill>
                  <a:srgbClr val="000000"/>
                </a:solidFill>
              </a:rPr>
              <a:t>Key Characteristics of STP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The outer jacket protects the copper wires from physical damage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Braided or foil shield provides EMI/RFI protection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Foil shield for each pair of wires provides EMI/RFI protection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</a:rPr>
              <a:t>Color-coded plastic insulation electrically isolates the wires from each other and identifies each pair</a:t>
            </a: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4FD882-F1AD-1C49-ABA6-6BCF3CF4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533" y="1661869"/>
            <a:ext cx="43942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4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71097" y="1927013"/>
            <a:ext cx="6672708" cy="108014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Physical 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Copper Cabling</a:t>
            </a:r>
            <a:br>
              <a:rPr lang="en-US" dirty="0"/>
            </a:br>
            <a:r>
              <a:rPr lang="en-US" sz="2400" dirty="0"/>
              <a:t>Coaxial Cable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2DE77-35D1-784E-B1FC-70E9B4C07BE8}"/>
              </a:ext>
            </a:extLst>
          </p:cNvPr>
          <p:cNvSpPr txBox="1"/>
          <p:nvPr/>
        </p:nvSpPr>
        <p:spPr>
          <a:xfrm>
            <a:off x="241359" y="731837"/>
            <a:ext cx="4641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Consists of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Outer cable jacket to prevent minor physical damage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woven copper braid, or metallic foil, acts as the second wire in the circuit and as a shield for the inner conductor.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layer of flexible plastic insulation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A copper conductor is used to transmit the electronic signals.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There are different types of connectors used with coax cable.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Commonly used in the following situations: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Wireless installations </a:t>
            </a:r>
            <a:r>
              <a:rPr lang="en-US" sz="1400" b="1" dirty="0">
                <a:solidFill>
                  <a:srgbClr val="000000"/>
                </a:solidFill>
              </a:rPr>
              <a:t>-</a:t>
            </a:r>
            <a:r>
              <a:rPr lang="en-US" sz="1400" dirty="0">
                <a:solidFill>
                  <a:srgbClr val="000000"/>
                </a:solidFill>
              </a:rPr>
              <a:t> attach antennas to wireless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Cable internet installations </a:t>
            </a:r>
            <a:r>
              <a:rPr lang="en-US" sz="1400" b="1" dirty="0">
                <a:solidFill>
                  <a:srgbClr val="000000"/>
                </a:solidFill>
              </a:rPr>
              <a:t>-</a:t>
            </a:r>
            <a:r>
              <a:rPr lang="en-US" sz="1400" dirty="0">
                <a:solidFill>
                  <a:srgbClr val="000000"/>
                </a:solidFill>
              </a:rPr>
              <a:t> customer premises wiring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D7E851-B888-264E-BD9C-00821E90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6600" y="875488"/>
            <a:ext cx="3831613" cy="1176372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565" y="2327486"/>
            <a:ext cx="4028648" cy="18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UTP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4137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Properties of UTP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5203285" cy="3505566"/>
          </a:xfrm>
        </p:spPr>
        <p:txBody>
          <a:bodyPr/>
          <a:lstStyle/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UTP has four pairs of color-coded copper wires twisted together and encased in a flexible plastic sheath. No shielding is used. UTP relies on the following properties to limit crosstalk: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Cancellation - Each wire in a pair of wires uses opposite polarity. One wire is negative, the other wire is positive. They are twisted together and the magnetic fields effectively cancel each other and outside EMI/RFI.</a:t>
            </a:r>
          </a:p>
          <a:p>
            <a:pPr marL="415985" lvl="1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Variation in twists per foot in each wire - Each wire is twisted a different amount, which helps prevent crosstalk amongst the wires in the cable.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30FD4-1F3A-1A43-99BD-45B8BE4A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56" y="1518154"/>
            <a:ext cx="3387588" cy="18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7851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91" y="731838"/>
            <a:ext cx="5770460" cy="3676040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Standards for UTP are established by the TIA/EIA. TIA/EIA-568 standardizes elements like: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Types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Lengths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Connectors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Cable Termination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Testing Methods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Electrical standards for copper cabling are established by the IEEE, which rates cable according to its performance. Examples include: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3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5 and 5e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Category 6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226B2-F9C7-5842-91A8-DBB12759B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51" y="365918"/>
            <a:ext cx="2797934" cy="43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UTP Cabling Standards and Connectors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FD6E4-4BF3-4240-BC13-7B676A9F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22" y="731837"/>
            <a:ext cx="1152743" cy="1741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8D7A7-C224-F948-BC38-6EB511F63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326" y="939092"/>
            <a:ext cx="1503672" cy="12577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CD34FA-9398-864C-9489-136B1105502D}"/>
              </a:ext>
            </a:extLst>
          </p:cNvPr>
          <p:cNvSpPr txBox="1"/>
          <p:nvPr/>
        </p:nvSpPr>
        <p:spPr>
          <a:xfrm>
            <a:off x="1483300" y="2282255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RJ-45 Connector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4EFD8-BA62-954B-B9F2-003C3399F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41" y="2983229"/>
            <a:ext cx="951656" cy="1257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C04399-2672-F14A-9635-7DA0B6F6B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693" y="2983229"/>
            <a:ext cx="1413464" cy="12577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7A183A-435C-AA49-AFFC-BC09395ADF76}"/>
              </a:ext>
            </a:extLst>
          </p:cNvPr>
          <p:cNvSpPr txBox="1"/>
          <p:nvPr/>
        </p:nvSpPr>
        <p:spPr>
          <a:xfrm>
            <a:off x="1538831" y="4326392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RJ-45 Socket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C858A-2163-CE43-A289-9E5276DE6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1233" y="882948"/>
            <a:ext cx="2571445" cy="13700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8BA4D4-01B8-A344-A17E-4BEDDC8786C3}"/>
              </a:ext>
            </a:extLst>
          </p:cNvPr>
          <p:cNvSpPr txBox="1"/>
          <p:nvPr/>
        </p:nvSpPr>
        <p:spPr>
          <a:xfrm>
            <a:off x="5891233" y="2250202"/>
            <a:ext cx="2470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Poorly terminated UTP cable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0A1867-5D2E-2C4D-B373-E1B6440CA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009" y="2659010"/>
            <a:ext cx="2477950" cy="1347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B19259-8FD8-E143-8B42-4941E201E9F4}"/>
              </a:ext>
            </a:extLst>
          </p:cNvPr>
          <p:cNvSpPr txBox="1"/>
          <p:nvPr/>
        </p:nvSpPr>
        <p:spPr>
          <a:xfrm>
            <a:off x="5891232" y="4006849"/>
            <a:ext cx="2669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Properly terminated UTP cable</a:t>
            </a:r>
          </a:p>
        </p:txBody>
      </p:sp>
    </p:spTree>
    <p:extLst>
      <p:ext uri="{BB962C8B-B14F-4D97-AF65-F5344CB8AC3E}">
        <p14:creationId xmlns:p14="http://schemas.microsoft.com/office/powerpoint/2010/main" val="256012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060"/>
            <a:ext cx="8345488" cy="731837"/>
          </a:xfrm>
        </p:spPr>
        <p:txBody>
          <a:bodyPr/>
          <a:lstStyle/>
          <a:p>
            <a:r>
              <a:rPr lang="en-US" sz="1600" dirty="0"/>
              <a:t>UTP Cabling</a:t>
            </a:r>
            <a:br>
              <a:rPr lang="en-US" dirty="0"/>
            </a:br>
            <a:r>
              <a:rPr lang="en-US" sz="2400" dirty="0"/>
              <a:t>Straight-through and Crossover UTP Cables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4AE6-4974-B345-8143-0F5E35175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590" y="877403"/>
            <a:ext cx="3742125" cy="181324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4DD5F5-2964-1944-91B1-7A3C2EC8B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507103"/>
              </p:ext>
            </p:extLst>
          </p:nvPr>
        </p:nvGraphicFramePr>
        <p:xfrm>
          <a:off x="769088" y="2751151"/>
          <a:ext cx="7576401" cy="191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6">
                  <a:extLst>
                    <a:ext uri="{9D8B030D-6E8A-4147-A177-3AD203B41FA5}">
                      <a16:colId xmlns:a16="http://schemas.microsoft.com/office/drawing/2014/main" val="2767075972"/>
                    </a:ext>
                  </a:extLst>
                </a:gridCol>
                <a:gridCol w="2413591">
                  <a:extLst>
                    <a:ext uri="{9D8B030D-6E8A-4147-A177-3AD203B41FA5}">
                      <a16:colId xmlns:a16="http://schemas.microsoft.com/office/drawing/2014/main" val="2533726508"/>
                    </a:ext>
                  </a:extLst>
                </a:gridCol>
                <a:gridCol w="2837824">
                  <a:extLst>
                    <a:ext uri="{9D8B030D-6E8A-4147-A177-3AD203B41FA5}">
                      <a16:colId xmlns:a16="http://schemas.microsoft.com/office/drawing/2014/main" val="3265811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Cable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4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Ethernet Straight-through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Both ends T568A or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 to Network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19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Ethernet Crossover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One end T568A, other end T568B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Host-to-Host, Switch-to-Switch, Router-to-Router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03186"/>
                  </a:ext>
                </a:extLst>
              </a:tr>
              <a:tr h="122239">
                <a:tc gridSpan="3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* Considered Legacy due to most NICs using Auto-MDIX to sense cable type and complete connection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8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Rollover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Cisco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Host serial port to Router or Switch Console Port, using an adapter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356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22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Fiber-Optic Cabling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905153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Properties of Fiber-Optic Cabling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4F0493-B526-DE4A-B220-F79C82C4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02311"/>
            <a:ext cx="7755099" cy="350556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Not as common as UTP because of the expense involved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Ideal for some networking scenarios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Transmits data over longer distances at higher bandwidth than any other networking media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Less susceptible to attenuation, and completely immune to EMI/RFI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Made of flexible, extremely thin strands of very pure glass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Uses a laser or LED to encode bits as pulses of light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fiber-optic cable acts as a wave guide to transmit light between the two ends with minimal signal loss</a:t>
            </a:r>
          </a:p>
        </p:txBody>
      </p:sp>
    </p:spTree>
    <p:extLst>
      <p:ext uri="{BB962C8B-B14F-4D97-AF65-F5344CB8AC3E}">
        <p14:creationId xmlns:p14="http://schemas.microsoft.com/office/powerpoint/2010/main" val="35669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427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Types of Fiber Media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45086B-2901-0F41-A9EB-B71B1C482E4F}"/>
              </a:ext>
            </a:extLst>
          </p:cNvPr>
          <p:cNvSpPr txBox="1"/>
          <p:nvPr/>
        </p:nvSpPr>
        <p:spPr>
          <a:xfrm>
            <a:off x="1223992" y="776263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Single-Mode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ED91E-0D65-D341-8674-40BFA887E49F}"/>
              </a:ext>
            </a:extLst>
          </p:cNvPr>
          <p:cNvSpPr txBox="1"/>
          <p:nvPr/>
        </p:nvSpPr>
        <p:spPr>
          <a:xfrm>
            <a:off x="856904" y="3044268"/>
            <a:ext cx="2592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Very small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Uses expensive lasers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Long-distance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69D71-1615-F943-A89B-B8E540C6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37" y="1159244"/>
            <a:ext cx="3498112" cy="1826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F7914-42F0-484B-BB97-EB9EA6A329D7}"/>
              </a:ext>
            </a:extLst>
          </p:cNvPr>
          <p:cNvSpPr txBox="1"/>
          <p:nvPr/>
        </p:nvSpPr>
        <p:spPr>
          <a:xfrm>
            <a:off x="5976150" y="776263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Multimode Fiber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7D19F-4913-9C4C-95A2-35193F2716BF}"/>
              </a:ext>
            </a:extLst>
          </p:cNvPr>
          <p:cNvSpPr txBox="1"/>
          <p:nvPr/>
        </p:nvSpPr>
        <p:spPr>
          <a:xfrm>
            <a:off x="5496243" y="2941486"/>
            <a:ext cx="3066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Larger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Uses less expensive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LEDs transmit at different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Up to 10 Gbps over 550 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DE850-D35E-6A46-911C-7201A131A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404" y="1159244"/>
            <a:ext cx="3498112" cy="18226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10E103-DB24-A243-A5CD-29306830B737}"/>
              </a:ext>
            </a:extLst>
          </p:cNvPr>
          <p:cNvSpPr txBox="1"/>
          <p:nvPr/>
        </p:nvSpPr>
        <p:spPr>
          <a:xfrm>
            <a:off x="475618" y="4025477"/>
            <a:ext cx="8192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Dispersion refers to the spreading out of a light pulse over time. Increased dispersion means increased loss of signal strength. MMF has greater dispersion than SMF, with a the maximum cable distance for MMF is 550 meters.</a:t>
            </a:r>
          </a:p>
        </p:txBody>
      </p:sp>
    </p:spTree>
    <p:extLst>
      <p:ext uri="{BB962C8B-B14F-4D97-AF65-F5344CB8AC3E}">
        <p14:creationId xmlns:p14="http://schemas.microsoft.com/office/powerpoint/2010/main" val="9351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Cabling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76BC-3C2E-CE4F-A6DA-A339E2D4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933119"/>
            <a:ext cx="8280057" cy="3073946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Fiber-optic cabling is now being used in four types of industry: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Enterprise Networks -</a:t>
            </a:r>
            <a:r>
              <a:rPr lang="en-US" sz="1600" dirty="0">
                <a:solidFill>
                  <a:srgbClr val="000000"/>
                </a:solidFill>
              </a:rPr>
              <a:t> Used for backbone cabling applications and interconnecting infrastructure devices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Fiber-to-the-Home (FTTH) -</a:t>
            </a:r>
            <a:r>
              <a:rPr lang="en-US" sz="1600" dirty="0">
                <a:solidFill>
                  <a:srgbClr val="000000"/>
                </a:solidFill>
              </a:rPr>
              <a:t> Used to provide always-on broadband services to homes and small businesses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Long-Haul Networks -</a:t>
            </a:r>
            <a:r>
              <a:rPr lang="en-US" sz="1600" dirty="0">
                <a:solidFill>
                  <a:srgbClr val="000000"/>
                </a:solidFill>
              </a:rPr>
              <a:t> Used by service providers to connect countries and cities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</a:rPr>
              <a:t>Submarine Cable Networks -</a:t>
            </a:r>
            <a:r>
              <a:rPr lang="en-US" sz="1600" dirty="0">
                <a:solidFill>
                  <a:srgbClr val="000000"/>
                </a:solidFill>
              </a:rPr>
              <a:t> Used to provide reliable high-speed, high-capacity solutions capable of surviving in harsh undersea environments at up to transoceanic distances. 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Our focus in this course is the use of fiber within the enterprise.</a:t>
            </a:r>
          </a:p>
          <a:p>
            <a:pPr algn="l"/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923782"/>
            <a:ext cx="88046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hangingPunct="0"/>
            <a:r>
              <a:rPr lang="en-US" sz="2800" b="1" dirty="0">
                <a:latin typeface="+mn-lt"/>
              </a:rPr>
              <a:t>Topics and Structure of the lesson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67144"/>
              </p:ext>
            </p:extLst>
          </p:nvPr>
        </p:nvGraphicFramePr>
        <p:xfrm>
          <a:off x="766914" y="1892353"/>
          <a:ext cx="7604088" cy="27530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02044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3802044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Topic 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Topic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Purpose of the Physical Layer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Describe the purpose and functions of the physical layer in the network.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3159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Physical Layer Characteristics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Describe characteristics of the physical layer.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Copper Cabling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Identify the basic characteristics of copper cabling.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737215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UTP Cabling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Explain how UTP cable is used in Ethernet networks.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44524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Fiber-Optic Cabling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Describe fiber optic cabling and its main advantages over other media.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6877670"/>
                  </a:ext>
                </a:extLst>
              </a:tr>
              <a:tr h="4441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Wireless Media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Connect devices using wired and wireless media.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60508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Fiber-Optic Connectors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D65F4-B7C3-924E-9B83-6DED04AD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959161"/>
            <a:ext cx="2499094" cy="11582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966086" y="2134142"/>
            <a:ext cx="2465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Straight-Tip (ST) Connectors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08FC8-9C53-6F46-BBFE-9EA2FE573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0" y="2766454"/>
            <a:ext cx="1923902" cy="15593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458872-CEC9-3244-B967-B0823E20436A}"/>
              </a:ext>
            </a:extLst>
          </p:cNvPr>
          <p:cNvSpPr txBox="1"/>
          <p:nvPr/>
        </p:nvSpPr>
        <p:spPr>
          <a:xfrm>
            <a:off x="609546" y="440121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Subscriber Connector (SC) Connectors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4F955-27EC-7C4C-AD3C-DBA6ACB9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119" y="920750"/>
            <a:ext cx="3303761" cy="11198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FAB514-071E-774B-A4BE-76D1026B088F}"/>
              </a:ext>
            </a:extLst>
          </p:cNvPr>
          <p:cNvSpPr txBox="1"/>
          <p:nvPr/>
        </p:nvSpPr>
        <p:spPr>
          <a:xfrm>
            <a:off x="5161423" y="2040564"/>
            <a:ext cx="3647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Lucent Connector (LC) Simplex Connectors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FA9AAA-D0E3-1B4B-BCE3-E072F4C23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677" y="2766454"/>
            <a:ext cx="3303876" cy="16347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A193B0-64EF-0045-89BD-9F60A6D39A54}"/>
              </a:ext>
            </a:extLst>
          </p:cNvPr>
          <p:cNvSpPr txBox="1"/>
          <p:nvPr/>
        </p:nvSpPr>
        <p:spPr>
          <a:xfrm>
            <a:off x="5574774" y="4367121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Duplex Multimode LC Connectors</a:t>
            </a:r>
          </a:p>
        </p:txBody>
      </p:sp>
    </p:spTree>
    <p:extLst>
      <p:ext uri="{BB962C8B-B14F-4D97-AF65-F5344CB8AC3E}">
        <p14:creationId xmlns:p14="http://schemas.microsoft.com/office/powerpoint/2010/main" val="1171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Patch Cords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294919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SC-SC MM Patch 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EFFFC-758E-6943-85A1-8D1A08479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2" y="993211"/>
            <a:ext cx="2261511" cy="22703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92615F-AE90-F847-A154-41C4C44DB535}"/>
              </a:ext>
            </a:extLst>
          </p:cNvPr>
          <p:cNvSpPr txBox="1"/>
          <p:nvPr/>
        </p:nvSpPr>
        <p:spPr>
          <a:xfrm>
            <a:off x="2614243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LC-LC SM Patch Cord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E7CC7-1B3A-0741-AEB9-886AB99D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507" y="1135923"/>
            <a:ext cx="2182453" cy="1742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23C68-87AF-FB41-982B-B6FD2A4EE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84" y="1034720"/>
            <a:ext cx="2096505" cy="20496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3CF4337-D9BE-C745-8327-70A85BC3A360}"/>
              </a:ext>
            </a:extLst>
          </p:cNvPr>
          <p:cNvSpPr txBox="1"/>
          <p:nvPr/>
        </p:nvSpPr>
        <p:spPr>
          <a:xfrm>
            <a:off x="4933567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ST-LC MM Patch Cord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C28A5B-B6F5-274E-9424-046DCC31C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00" y="1143007"/>
            <a:ext cx="2124689" cy="194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A289004-FFFB-C642-8A47-A4307F4C63D5}"/>
              </a:ext>
            </a:extLst>
          </p:cNvPr>
          <p:cNvSpPr txBox="1"/>
          <p:nvPr/>
        </p:nvSpPr>
        <p:spPr>
          <a:xfrm>
            <a:off x="6988954" y="3351215"/>
            <a:ext cx="2022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ST-SC SM Patch Cord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F71162-B24B-0449-B572-371479B4D5FA}"/>
              </a:ext>
            </a:extLst>
          </p:cNvPr>
          <p:cNvSpPr/>
          <p:nvPr/>
        </p:nvSpPr>
        <p:spPr>
          <a:xfrm>
            <a:off x="294919" y="4029194"/>
            <a:ext cx="8594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A yellow jacket is for single-mode fiber cables and orange (or aqua) for multimode fiber cables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7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Fiber-Optic Cabling</a:t>
            </a:r>
            <a:br>
              <a:rPr lang="en-US" dirty="0"/>
            </a:br>
            <a:r>
              <a:rPr lang="en-US" sz="2400" dirty="0"/>
              <a:t>Fiber versus Copper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54448-E35D-BC47-BD49-7F9C3052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02894"/>
            <a:ext cx="8280057" cy="731837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Optical fiber is primarily used as backbone cabling for high-traffic, point-to-point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connections between data distribution facilities and for the interconnection of buildings</a:t>
            </a:r>
          </a:p>
          <a:p>
            <a:pPr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in multi-building campuses.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A5C7BF-C4C9-B349-B21A-EFF7CBA07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7438"/>
              </p:ext>
            </p:extLst>
          </p:nvPr>
        </p:nvGraphicFramePr>
        <p:xfrm>
          <a:off x="474662" y="1665079"/>
          <a:ext cx="828005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808">
                  <a:extLst>
                    <a:ext uri="{9D8B030D-6E8A-4147-A177-3AD203B41FA5}">
                      <a16:colId xmlns:a16="http://schemas.microsoft.com/office/drawing/2014/main" val="208618587"/>
                    </a:ext>
                  </a:extLst>
                </a:gridCol>
                <a:gridCol w="2706129">
                  <a:extLst>
                    <a:ext uri="{9D8B030D-6E8A-4147-A177-3AD203B41FA5}">
                      <a16:colId xmlns:a16="http://schemas.microsoft.com/office/drawing/2014/main" val="3036265104"/>
                    </a:ext>
                  </a:extLst>
                </a:gridCol>
                <a:gridCol w="3008120">
                  <a:extLst>
                    <a:ext uri="{9D8B030D-6E8A-4147-A177-3AD203B41FA5}">
                      <a16:colId xmlns:a16="http://schemas.microsoft.com/office/drawing/2014/main" val="1572155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Implementation Issues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UTP Cabling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Fiber-Optic Cabling</a:t>
                      </a:r>
                      <a:endParaRPr lang="en-US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6313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Bandwidth supported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10 Mb/s - 10 Gb/s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10 Mb/s - 100 Gb/s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11423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Distance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Relatively short (1 - 100 meters)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Relatively long ( 1 - 100,000 meters)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13528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Immunity to EMI and RFI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960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Immunity to electrical hazards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 (Completely immune)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27643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Media and connector costs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02188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Installation skills required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85691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Safety precautions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Lowest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b="0" dirty="0">
                          <a:solidFill>
                            <a:srgbClr val="000000"/>
                          </a:solidFill>
                          <a:effectLst/>
                        </a:rPr>
                        <a:t>Highest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497517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8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Wireless 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6805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Properties of Wireless Media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C66286-CFA0-104C-B29B-89853AF73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731837"/>
            <a:ext cx="8280057" cy="3934431"/>
          </a:xfrm>
        </p:spPr>
        <p:txBody>
          <a:bodyPr/>
          <a:lstStyle/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It carries electromagnetic signals representing binary digits using radio or microwave frequencies. This provides the greatest mobility option. Wireless connection numbers continue to increase.</a:t>
            </a:r>
          </a:p>
          <a:p>
            <a:pPr marL="0" indent="0" algn="l"/>
            <a:endParaRPr lang="en-US" sz="18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800" dirty="0">
                <a:solidFill>
                  <a:srgbClr val="000000"/>
                </a:solidFill>
              </a:rPr>
              <a:t>Some of the limitations of wireless: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Coverage area</a:t>
            </a:r>
            <a:r>
              <a:rPr lang="en-US" sz="1600" dirty="0">
                <a:solidFill>
                  <a:srgbClr val="000000"/>
                </a:solidFill>
              </a:rPr>
              <a:t> - Effective coverage can be significantly impacted by the physical characteristics of the deployment location.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Interference</a:t>
            </a:r>
            <a:r>
              <a:rPr lang="en-US" sz="1600" dirty="0">
                <a:solidFill>
                  <a:srgbClr val="000000"/>
                </a:solidFill>
              </a:rPr>
              <a:t> - Wireless is susceptible to interference and can be disrupted by many common devices.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Security</a:t>
            </a:r>
            <a:r>
              <a:rPr lang="en-US" sz="1600" dirty="0">
                <a:solidFill>
                  <a:srgbClr val="000000"/>
                </a:solidFill>
              </a:rPr>
              <a:t> - Wireless communication coverage requires no access to a physical strand of media, so anyone can gain access to the transmission.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Shared medium</a:t>
            </a:r>
            <a:r>
              <a:rPr lang="en-US" sz="1600" dirty="0">
                <a:solidFill>
                  <a:srgbClr val="000000"/>
                </a:solidFill>
              </a:rPr>
              <a:t> - WLANs operate in half-duplex, which means only one device can send or receive at a time. Many users accessing the WLAN simultaneously results in reduced bandwidth for each user.</a:t>
            </a:r>
          </a:p>
        </p:txBody>
      </p:sp>
    </p:spTree>
    <p:extLst>
      <p:ext uri="{BB962C8B-B14F-4D97-AF65-F5344CB8AC3E}">
        <p14:creationId xmlns:p14="http://schemas.microsoft.com/office/powerpoint/2010/main" val="34189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Types of Wireless Media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98538-A3BD-9F47-9419-316666EE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656423"/>
            <a:ext cx="8424241" cy="4094687"/>
          </a:xfrm>
        </p:spPr>
        <p:txBody>
          <a:bodyPr/>
          <a:lstStyle/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The IEEE and telecommunications industry standards for wireless data communications</a:t>
            </a:r>
          </a:p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cover both the data link and physical layers. In each of these standards, physical layer</a:t>
            </a:r>
          </a:p>
          <a:p>
            <a:pPr marL="0" algn="l"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</a:rPr>
              <a:t>specifications dictate: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Data to radio signal encoding methods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Frequency and power of transmission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Signal reception and decoding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</a:rPr>
              <a:t>Antenna design and construction</a:t>
            </a:r>
          </a:p>
          <a:p>
            <a:pPr algn="l"/>
            <a:endParaRPr lang="en-US" sz="1600" dirty="0">
              <a:solidFill>
                <a:srgbClr val="000000"/>
              </a:solidFill>
            </a:endParaRPr>
          </a:p>
          <a:p>
            <a:pPr algn="l"/>
            <a:r>
              <a:rPr lang="en-US" sz="1600" dirty="0">
                <a:solidFill>
                  <a:srgbClr val="000000"/>
                </a:solidFill>
              </a:rPr>
              <a:t>Wireless Standards: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Wi-Fi (IEEE 802.11) </a:t>
            </a:r>
            <a:r>
              <a:rPr lang="en-US" sz="1500" dirty="0">
                <a:solidFill>
                  <a:srgbClr val="000000"/>
                </a:solidFill>
              </a:rPr>
              <a:t>- Wireless LAN (WLAN) technology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Bluetooth (IEEE 802.15) </a:t>
            </a:r>
            <a:r>
              <a:rPr lang="en-US" sz="1500" dirty="0">
                <a:solidFill>
                  <a:srgbClr val="000000"/>
                </a:solidFill>
              </a:rPr>
              <a:t>- Wireless Personal Area network (WPAN) standard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WiMAX (IEEE 802.16) </a:t>
            </a:r>
            <a:r>
              <a:rPr lang="en-US" sz="1500" dirty="0">
                <a:solidFill>
                  <a:srgbClr val="000000"/>
                </a:solidFill>
              </a:rPr>
              <a:t>- Uses a point-to-multipoint topology to provide broadband wireless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000000"/>
                </a:solidFill>
              </a:rPr>
              <a:t>Zigbee (IEEE 802.15.4) </a:t>
            </a:r>
            <a:r>
              <a:rPr lang="en-US" sz="1500" dirty="0">
                <a:solidFill>
                  <a:srgbClr val="000000"/>
                </a:solidFill>
              </a:rPr>
              <a:t>- Low data-rate, low power-consumption communications, primarily for Internet of Things (IoT)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660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dirty="0"/>
            </a:br>
            <a:r>
              <a:rPr lang="en-US" sz="2400" dirty="0"/>
              <a:t>Wireless 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874280-9EA6-0242-8034-EC3F27C9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877330"/>
            <a:ext cx="8280057" cy="3544404"/>
          </a:xfrm>
        </p:spPr>
        <p:txBody>
          <a:bodyPr/>
          <a:lstStyle/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In general, a Wireless LAN (WLAN) requires the following devices: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Wireless Access Point (AP) </a:t>
            </a:r>
            <a:r>
              <a:rPr lang="en-US" sz="1800" dirty="0">
                <a:solidFill>
                  <a:srgbClr val="000000"/>
                </a:solidFill>
              </a:rPr>
              <a:t>- Concentrate wireless signals from users and connect to the existing copper-based network infrastructure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Wireless NIC Adapters </a:t>
            </a:r>
            <a:r>
              <a:rPr lang="en-US" sz="1800" dirty="0">
                <a:solidFill>
                  <a:srgbClr val="000000"/>
                </a:solidFill>
              </a:rPr>
              <a:t>- Provide wireless communications capability to network hosts</a:t>
            </a:r>
          </a:p>
          <a:p>
            <a:pPr marL="0" indent="0" algn="just"/>
            <a:endParaRPr lang="en-US" sz="1800" dirty="0">
              <a:solidFill>
                <a:srgbClr val="000000"/>
              </a:solidFill>
            </a:endParaRPr>
          </a:p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There are a number of WLAN standards. When purchasing WLAN equipment, ensure compatibility, and interoperability.</a:t>
            </a:r>
          </a:p>
          <a:p>
            <a:pPr marL="0" indent="0" algn="just"/>
            <a:endParaRPr lang="en-US" sz="1800" dirty="0">
              <a:solidFill>
                <a:srgbClr val="000000"/>
              </a:solidFill>
            </a:endParaRPr>
          </a:p>
          <a:p>
            <a:pPr marL="0" indent="0" algn="just"/>
            <a:r>
              <a:rPr lang="en-US" sz="1800" dirty="0">
                <a:solidFill>
                  <a:srgbClr val="000000"/>
                </a:solidFill>
              </a:rPr>
              <a:t>Network Administrators must develop and apply stringent security policies and processes to protect WLANs from unauthorized access and damage.</a:t>
            </a:r>
          </a:p>
        </p:txBody>
      </p:sp>
    </p:spTree>
    <p:extLst>
      <p:ext uri="{BB962C8B-B14F-4D97-AF65-F5344CB8AC3E}">
        <p14:creationId xmlns:p14="http://schemas.microsoft.com/office/powerpoint/2010/main" val="13012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Summary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48008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Summary / Recap of Main Points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B9F4CF-132E-4397-BF6B-9EEABEC8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C83F0CF-EB32-41A5-AD5B-4FCC8B67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5"/>
          <a:stretch/>
        </p:blipFill>
        <p:spPr bwMode="auto">
          <a:xfrm>
            <a:off x="0" y="0"/>
            <a:ext cx="9144000" cy="493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44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BE26AC-FFD8-3FAA-8B73-8F6C7D7F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115" y="1746250"/>
            <a:ext cx="4248886" cy="857250"/>
          </a:xfrm>
        </p:spPr>
        <p:txBody>
          <a:bodyPr/>
          <a:lstStyle/>
          <a:p>
            <a:pPr algn="ctr"/>
            <a:r>
              <a:rPr lang="en-US" sz="5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688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72778"/>
            <a:ext cx="8296275" cy="3394472"/>
          </a:xfrm>
        </p:spPr>
        <p:txBody>
          <a:bodyPr/>
          <a:lstStyle/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Contents &amp;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2EDCD-4EC8-40FF-9F07-11210E2B7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55"/>
          <a:stretch/>
        </p:blipFill>
        <p:spPr>
          <a:xfrm>
            <a:off x="0" y="0"/>
            <a:ext cx="9144000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2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0CA82D-607C-591C-A7A4-9D4811ED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In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E60516-14FA-6023-4EA0-3F1B5EAA0B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Link Layer</a:t>
            </a:r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A8566-4DD3-8921-A149-7D81DBCC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</p:spTree>
    <p:extLst>
      <p:ext uri="{BB962C8B-B14F-4D97-AF65-F5344CB8AC3E}">
        <p14:creationId xmlns:p14="http://schemas.microsoft.com/office/powerpoint/2010/main" val="2002936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Purpose of the Physical Layer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Before any network communications can occur, a physical connection to a local network must be established.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connection could be wired or wireless, depending on the setup of the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generally applies whether you are considering a corporate office or a home.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 Network Interface Card (NIC) connects a device to the network.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Some devices may have just one NIC, while others may have multiple NICs (Wired and/or Wireless, for example).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Not all physical connections offer the same level of performance.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Purpose of the Physical Layer</a:t>
            </a:r>
            <a:br>
              <a:rPr lang="en-US" dirty="0"/>
            </a:br>
            <a:r>
              <a:rPr lang="en-US" sz="2400" dirty="0"/>
              <a:t>The Physical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3401475" cy="352804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Transports bits across the network media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Accepts a complete frame from the Data Link Layer and encodes it as a series of signals that are transmitted to the local media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This is the last step in the encapsulation process.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next device in the path to the destination receives the bits and re-encapsulates the frame, then decides what to do with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F563E-E612-FF49-AA84-F8F59049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446" y="1008092"/>
            <a:ext cx="4699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8507442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Physical Layer Characteristics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US" sz="1600" dirty="0"/>
              <a:t>Physical Layer Characteristics</a:t>
            </a:r>
            <a:br>
              <a:rPr lang="en-US" dirty="0"/>
            </a:br>
            <a:r>
              <a:rPr lang="en-US" sz="2400" dirty="0"/>
              <a:t>Physical Layer Standards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8FA508-7561-8C48-9358-A4BB397A0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1969" y="836638"/>
            <a:ext cx="6576646" cy="37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2671</Words>
  <Application>Microsoft Office PowerPoint</Application>
  <PresentationFormat>On-screen Show (16:9)</PresentationFormat>
  <Paragraphs>410</Paragraphs>
  <Slides>41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CiscoSans ExtraLight</vt:lpstr>
      <vt:lpstr>Montserrat</vt:lpstr>
      <vt:lpstr>PT Sans</vt:lpstr>
      <vt:lpstr>Wingdings</vt:lpstr>
      <vt:lpstr>Default Theme</vt:lpstr>
      <vt:lpstr>UCTI-Template-foundation-level</vt:lpstr>
      <vt:lpstr>PowerPoint Presentation</vt:lpstr>
      <vt:lpstr> Physical Layer</vt:lpstr>
      <vt:lpstr>.</vt:lpstr>
      <vt:lpstr>Contents &amp; Structure</vt:lpstr>
      <vt:lpstr> Purpose of the Physical Layer</vt:lpstr>
      <vt:lpstr>Purpose of the Physical Layer The Physical Connection</vt:lpstr>
      <vt:lpstr>Purpose of the Physical Layer The Physical Layer</vt:lpstr>
      <vt:lpstr>Physical Layer Characteristics</vt:lpstr>
      <vt:lpstr>Physical Layer Characteristics Physical Layer Standards</vt:lpstr>
      <vt:lpstr>Physical Layer Characteristics Physical Components</vt:lpstr>
      <vt:lpstr>Physical Layer Characteristics Encoding</vt:lpstr>
      <vt:lpstr>Physical Layer Characteristics Signaling</vt:lpstr>
      <vt:lpstr>Physical Layer Characteristics Bandwidth</vt:lpstr>
      <vt:lpstr>Physical Layer Characteristics Bandwidth Terminology</vt:lpstr>
      <vt:lpstr>Copper Cabling</vt:lpstr>
      <vt:lpstr>Copper Cabling Characteristics of Copper Cabling</vt:lpstr>
      <vt:lpstr>Copper Cabling Types of Copper Cabling</vt:lpstr>
      <vt:lpstr>Copper Cabling Unshielded Twisted Pair (UTP)</vt:lpstr>
      <vt:lpstr>Copper Cabling Shielded Twisted Pair (STP)</vt:lpstr>
      <vt:lpstr>Copper Cabling Coaxial Cable</vt:lpstr>
      <vt:lpstr>UTP Cabling</vt:lpstr>
      <vt:lpstr>UTP Cabling Properties of UTP Cabling</vt:lpstr>
      <vt:lpstr>UTP Cabling UTP Cabling Standards and Connectors</vt:lpstr>
      <vt:lpstr>UTP Cabling UTP Cabling Standards and Connectors (Cont.)</vt:lpstr>
      <vt:lpstr>UTP Cabling Straight-through and Crossover UTP Cables </vt:lpstr>
      <vt:lpstr>Fiber-Optic Cabling</vt:lpstr>
      <vt:lpstr>Fiber-Optic Cabling Properties of Fiber-Optic Cabling</vt:lpstr>
      <vt:lpstr>Fiber-Optic Cabling Types of Fiber Media</vt:lpstr>
      <vt:lpstr>Fiber-Optic Cabling Fiber-Optic Cabling Usage</vt:lpstr>
      <vt:lpstr>Fiber-Optic Cabling Fiber-Optic Connectors</vt:lpstr>
      <vt:lpstr>Fiber-Optic Cabling Fiber Patch Cords</vt:lpstr>
      <vt:lpstr>Fiber-Optic Cabling Fiber versus Copper</vt:lpstr>
      <vt:lpstr>Wireless Media</vt:lpstr>
      <vt:lpstr>Wireless Media Properties of Wireless Media</vt:lpstr>
      <vt:lpstr>Wireless Media Types of Wireless Media</vt:lpstr>
      <vt:lpstr>Wireless Media Wireless LAN</vt:lpstr>
      <vt:lpstr> Summary</vt:lpstr>
      <vt:lpstr>Summary / Recap of Main Points</vt:lpstr>
      <vt:lpstr>Q &amp; A</vt:lpstr>
      <vt:lpstr>What To Expect Next Week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Samual</dc:creator>
  <cp:lastModifiedBy>Shahab Alizadeh</cp:lastModifiedBy>
  <cp:revision>7</cp:revision>
  <dcterms:created xsi:type="dcterms:W3CDTF">2020-12-17T04:01:07Z</dcterms:created>
  <dcterms:modified xsi:type="dcterms:W3CDTF">2023-03-02T07:30:11Z</dcterms:modified>
</cp:coreProperties>
</file>